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93" r:id="rId4"/>
    <p:sldId id="259" r:id="rId5"/>
    <p:sldId id="298" r:id="rId6"/>
    <p:sldId id="264" r:id="rId7"/>
    <p:sldId id="265" r:id="rId8"/>
    <p:sldId id="300" r:id="rId9"/>
    <p:sldId id="318" r:id="rId10"/>
    <p:sldId id="317" r:id="rId11"/>
    <p:sldId id="316" r:id="rId12"/>
    <p:sldId id="315" r:id="rId13"/>
    <p:sldId id="314" r:id="rId14"/>
    <p:sldId id="313" r:id="rId15"/>
    <p:sldId id="312" r:id="rId16"/>
    <p:sldId id="311" r:id="rId17"/>
    <p:sldId id="310" r:id="rId18"/>
    <p:sldId id="309" r:id="rId19"/>
    <p:sldId id="308" r:id="rId20"/>
    <p:sldId id="307" r:id="rId21"/>
    <p:sldId id="306" r:id="rId22"/>
    <p:sldId id="305" r:id="rId23"/>
    <p:sldId id="304" r:id="rId24"/>
    <p:sldId id="303" r:id="rId25"/>
    <p:sldId id="302" r:id="rId26"/>
    <p:sldId id="301" r:id="rId27"/>
    <p:sldId id="261" r:id="rId28"/>
    <p:sldId id="273" r:id="rId29"/>
    <p:sldId id="262" r:id="rId30"/>
    <p:sldId id="294" r:id="rId31"/>
    <p:sldId id="268" r:id="rId32"/>
    <p:sldId id="266" r:id="rId33"/>
    <p:sldId id="267" r:id="rId34"/>
    <p:sldId id="269" r:id="rId35"/>
    <p:sldId id="299" r:id="rId36"/>
    <p:sldId id="319" r:id="rId37"/>
    <p:sldId id="270" r:id="rId38"/>
    <p:sldId id="271" r:id="rId39"/>
    <p:sldId id="263" r:id="rId40"/>
    <p:sldId id="272" r:id="rId41"/>
    <p:sldId id="297" r:id="rId42"/>
    <p:sldId id="274" r:id="rId43"/>
    <p:sldId id="296" r:id="rId44"/>
    <p:sldId id="279" r:id="rId45"/>
    <p:sldId id="275" r:id="rId46"/>
    <p:sldId id="278" r:id="rId47"/>
    <p:sldId id="280" r:id="rId48"/>
    <p:sldId id="276" r:id="rId49"/>
    <p:sldId id="281" r:id="rId50"/>
    <p:sldId id="282" r:id="rId51"/>
    <p:sldId id="277" r:id="rId52"/>
    <p:sldId id="295" r:id="rId53"/>
    <p:sldId id="287" r:id="rId54"/>
    <p:sldId id="283" r:id="rId55"/>
    <p:sldId id="286" r:id="rId56"/>
    <p:sldId id="284" r:id="rId57"/>
    <p:sldId id="285" r:id="rId58"/>
    <p:sldId id="288" r:id="rId59"/>
    <p:sldId id="289" r:id="rId60"/>
    <p:sldId id="290" r:id="rId61"/>
    <p:sldId id="291" r:id="rId62"/>
    <p:sldId id="292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45DDC7-C10D-644D-88E4-D24548142D77}" v="10" dt="2022-10-18T14:14:07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87"/>
    <p:restoredTop sz="97030"/>
  </p:normalViewPr>
  <p:slideViewPr>
    <p:cSldViewPr snapToGrid="0">
      <p:cViewPr varScale="1">
        <p:scale>
          <a:sx n="86" d="100"/>
          <a:sy n="86" d="100"/>
        </p:scale>
        <p:origin x="3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69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B845DDC7-C10D-644D-88E4-D24548142D77}"/>
    <pc:docChg chg="undo custSel addSld modSld">
      <pc:chgData name="Simon Prince" userId="fcc015fbc7a3e533" providerId="LiveId" clId="{B845DDC7-C10D-644D-88E4-D24548142D77}" dt="2022-10-18T14:14:08.792" v="124" actId="478"/>
      <pc:docMkLst>
        <pc:docMk/>
      </pc:docMkLst>
      <pc:sldChg chg="addSp delSp modSp mod">
        <pc:chgData name="Simon Prince" userId="fcc015fbc7a3e533" providerId="LiveId" clId="{B845DDC7-C10D-644D-88E4-D24548142D77}" dt="2022-10-18T14:12:48.263" v="95" actId="1036"/>
        <pc:sldMkLst>
          <pc:docMk/>
          <pc:sldMk cId="1679626969" sldId="266"/>
        </pc:sldMkLst>
        <pc:picChg chg="add mod">
          <ac:chgData name="Simon Prince" userId="fcc015fbc7a3e533" providerId="LiveId" clId="{B845DDC7-C10D-644D-88E4-D24548142D77}" dt="2022-10-18T14:12:48.263" v="95" actId="1036"/>
          <ac:picMkLst>
            <pc:docMk/>
            <pc:sldMk cId="1679626969" sldId="266"/>
            <ac:picMk id="3" creationId="{BEF4D2E4-8F30-FDB3-0C41-3C5080471BD3}"/>
          </ac:picMkLst>
        </pc:picChg>
        <pc:picChg chg="del">
          <ac:chgData name="Simon Prince" userId="fcc015fbc7a3e533" providerId="LiveId" clId="{B845DDC7-C10D-644D-88E4-D24548142D77}" dt="2022-10-17T12:22:40.370" v="13" actId="478"/>
          <ac:picMkLst>
            <pc:docMk/>
            <pc:sldMk cId="1679626969" sldId="266"/>
            <ac:picMk id="5" creationId="{0691C558-6E00-0049-120E-E2C2BDF125D6}"/>
          </ac:picMkLst>
        </pc:picChg>
      </pc:sldChg>
      <pc:sldChg chg="addSp delSp modSp mod">
        <pc:chgData name="Simon Prince" userId="fcc015fbc7a3e533" providerId="LiveId" clId="{B845DDC7-C10D-644D-88E4-D24548142D77}" dt="2022-10-18T14:13:26.071" v="109"/>
        <pc:sldMkLst>
          <pc:docMk/>
          <pc:sldMk cId="1436945387" sldId="269"/>
        </pc:sldMkLst>
        <pc:picChg chg="add mod">
          <ac:chgData name="Simon Prince" userId="fcc015fbc7a3e533" providerId="LiveId" clId="{B845DDC7-C10D-644D-88E4-D24548142D77}" dt="2022-10-18T14:13:26.071" v="109"/>
          <ac:picMkLst>
            <pc:docMk/>
            <pc:sldMk cId="1436945387" sldId="269"/>
            <ac:picMk id="3" creationId="{DE5CE47E-E784-9A71-FBED-815855BDD821}"/>
          </ac:picMkLst>
        </pc:picChg>
        <pc:picChg chg="del">
          <ac:chgData name="Simon Prince" userId="fcc015fbc7a3e533" providerId="LiveId" clId="{B845DDC7-C10D-644D-88E4-D24548142D77}" dt="2022-10-18T14:13:25.429" v="108" actId="478"/>
          <ac:picMkLst>
            <pc:docMk/>
            <pc:sldMk cId="1436945387" sldId="269"/>
            <ac:picMk id="7" creationId="{B7CA9EB1-26E3-D1A2-13A0-379EAC4EB716}"/>
          </ac:picMkLst>
        </pc:picChg>
      </pc:sldChg>
      <pc:sldChg chg="addSp delSp modSp mod">
        <pc:chgData name="Simon Prince" userId="fcc015fbc7a3e533" providerId="LiveId" clId="{B845DDC7-C10D-644D-88E4-D24548142D77}" dt="2022-10-18T14:14:03.067" v="122" actId="14100"/>
        <pc:sldMkLst>
          <pc:docMk/>
          <pc:sldMk cId="1965863750" sldId="275"/>
        </pc:sldMkLst>
        <pc:picChg chg="add mod">
          <ac:chgData name="Simon Prince" userId="fcc015fbc7a3e533" providerId="LiveId" clId="{B845DDC7-C10D-644D-88E4-D24548142D77}" dt="2022-10-17T12:24:33.357" v="93" actId="1038"/>
          <ac:picMkLst>
            <pc:docMk/>
            <pc:sldMk cId="1965863750" sldId="275"/>
            <ac:picMk id="3" creationId="{CD7E0F86-AD21-7D2D-D7B2-942D67E7068B}"/>
          </ac:picMkLst>
        </pc:picChg>
        <pc:picChg chg="add mod">
          <ac:chgData name="Simon Prince" userId="fcc015fbc7a3e533" providerId="LiveId" clId="{B845DDC7-C10D-644D-88E4-D24548142D77}" dt="2022-10-18T14:14:03.067" v="122" actId="14100"/>
          <ac:picMkLst>
            <pc:docMk/>
            <pc:sldMk cId="1965863750" sldId="275"/>
            <ac:picMk id="5" creationId="{39034047-2F78-D8C9-7D71-927593608765}"/>
          </ac:picMkLst>
        </pc:picChg>
        <pc:picChg chg="del">
          <ac:chgData name="Simon Prince" userId="fcc015fbc7a3e533" providerId="LiveId" clId="{B845DDC7-C10D-644D-88E4-D24548142D77}" dt="2022-10-18T14:13:38.708" v="112" actId="478"/>
          <ac:picMkLst>
            <pc:docMk/>
            <pc:sldMk cId="1965863750" sldId="275"/>
            <ac:picMk id="6" creationId="{900EA4B3-76F9-A9AA-D70F-0EA4FE2411EE}"/>
          </ac:picMkLst>
        </pc:picChg>
        <pc:picChg chg="del">
          <ac:chgData name="Simon Prince" userId="fcc015fbc7a3e533" providerId="LiveId" clId="{B845DDC7-C10D-644D-88E4-D24548142D77}" dt="2022-10-17T12:24:24.202" v="23" actId="478"/>
          <ac:picMkLst>
            <pc:docMk/>
            <pc:sldMk cId="1965863750" sldId="275"/>
            <ac:picMk id="9" creationId="{8838EE00-72CE-7BCA-94C4-33B16B540AB6}"/>
          </ac:picMkLst>
        </pc:picChg>
      </pc:sldChg>
      <pc:sldChg chg="addSp delSp modSp mod">
        <pc:chgData name="Simon Prince" userId="fcc015fbc7a3e533" providerId="LiveId" clId="{B845DDC7-C10D-644D-88E4-D24548142D77}" dt="2022-10-18T14:14:08.792" v="124" actId="478"/>
        <pc:sldMkLst>
          <pc:docMk/>
          <pc:sldMk cId="2741145297" sldId="278"/>
        </pc:sldMkLst>
        <pc:picChg chg="add del mod">
          <ac:chgData name="Simon Prince" userId="fcc015fbc7a3e533" providerId="LiveId" clId="{B845DDC7-C10D-644D-88E4-D24548142D77}" dt="2022-10-18T14:14:08.792" v="124" actId="478"/>
          <ac:picMkLst>
            <pc:docMk/>
            <pc:sldMk cId="2741145297" sldId="278"/>
            <ac:picMk id="3" creationId="{BA6009DC-CEB4-DDBE-BEDC-BB045E842F2D}"/>
          </ac:picMkLst>
        </pc:picChg>
        <pc:picChg chg="del">
          <ac:chgData name="Simon Prince" userId="fcc015fbc7a3e533" providerId="LiveId" clId="{B845DDC7-C10D-644D-88E4-D24548142D77}" dt="2022-10-18T14:13:49.994" v="116" actId="478"/>
          <ac:picMkLst>
            <pc:docMk/>
            <pc:sldMk cId="2741145297" sldId="278"/>
            <ac:picMk id="6" creationId="{900EA4B3-76F9-A9AA-D70F-0EA4FE2411EE}"/>
          </ac:picMkLst>
        </pc:picChg>
        <pc:picChg chg="add mod">
          <ac:chgData name="Simon Prince" userId="fcc015fbc7a3e533" providerId="LiveId" clId="{B845DDC7-C10D-644D-88E4-D24548142D77}" dt="2022-10-18T14:14:07.254" v="123"/>
          <ac:picMkLst>
            <pc:docMk/>
            <pc:sldMk cId="2741145297" sldId="278"/>
            <ac:picMk id="7" creationId="{B06E10B1-FDF6-CEF9-6578-7C5BE19110C5}"/>
          </ac:picMkLst>
        </pc:picChg>
      </pc:sldChg>
      <pc:sldChg chg="modSp mod">
        <pc:chgData name="Simon Prince" userId="fcc015fbc7a3e533" providerId="LiveId" clId="{B845DDC7-C10D-644D-88E4-D24548142D77}" dt="2022-10-17T10:53:57.636" v="0" actId="20577"/>
        <pc:sldMkLst>
          <pc:docMk/>
          <pc:sldMk cId="861370525" sldId="283"/>
        </pc:sldMkLst>
        <pc:spChg chg="mod">
          <ac:chgData name="Simon Prince" userId="fcc015fbc7a3e533" providerId="LiveId" clId="{B845DDC7-C10D-644D-88E4-D24548142D77}" dt="2022-10-17T10:53:57.636" v="0" actId="20577"/>
          <ac:spMkLst>
            <pc:docMk/>
            <pc:sldMk cId="861370525" sldId="283"/>
            <ac:spMk id="3" creationId="{7D8900EE-61D2-D6FF-B7C8-49CA8D802944}"/>
          </ac:spMkLst>
        </pc:spChg>
      </pc:sldChg>
      <pc:sldChg chg="modSp mod">
        <pc:chgData name="Simon Prince" userId="fcc015fbc7a3e533" providerId="LiveId" clId="{B845DDC7-C10D-644D-88E4-D24548142D77}" dt="2022-10-17T10:54:11.263" v="4" actId="20577"/>
        <pc:sldMkLst>
          <pc:docMk/>
          <pc:sldMk cId="296546545" sldId="286"/>
        </pc:sldMkLst>
        <pc:spChg chg="mod">
          <ac:chgData name="Simon Prince" userId="fcc015fbc7a3e533" providerId="LiveId" clId="{B845DDC7-C10D-644D-88E4-D24548142D77}" dt="2022-10-17T10:54:11.263" v="4" actId="20577"/>
          <ac:spMkLst>
            <pc:docMk/>
            <pc:sldMk cId="296546545" sldId="286"/>
            <ac:spMk id="3" creationId="{7D8900EE-61D2-D6FF-B7C8-49CA8D802944}"/>
          </ac:spMkLst>
        </pc:spChg>
      </pc:sldChg>
      <pc:sldChg chg="modSp mod">
        <pc:chgData name="Simon Prince" userId="fcc015fbc7a3e533" providerId="LiveId" clId="{B845DDC7-C10D-644D-88E4-D24548142D77}" dt="2022-10-17T10:55:44.941" v="9" actId="20577"/>
        <pc:sldMkLst>
          <pc:docMk/>
          <pc:sldMk cId="2904162348" sldId="289"/>
        </pc:sldMkLst>
        <pc:spChg chg="mod">
          <ac:chgData name="Simon Prince" userId="fcc015fbc7a3e533" providerId="LiveId" clId="{B845DDC7-C10D-644D-88E4-D24548142D77}" dt="2022-10-17T10:55:44.941" v="9" actId="20577"/>
          <ac:spMkLst>
            <pc:docMk/>
            <pc:sldMk cId="2904162348" sldId="289"/>
            <ac:spMk id="3" creationId="{99601C1E-3005-B41A-FD56-F8CF219BD221}"/>
          </ac:spMkLst>
        </pc:spChg>
      </pc:sldChg>
      <pc:sldChg chg="addSp delSp modSp mod">
        <pc:chgData name="Simon Prince" userId="fcc015fbc7a3e533" providerId="LiveId" clId="{B845DDC7-C10D-644D-88E4-D24548142D77}" dt="2022-10-18T14:13:18.824" v="107" actId="1076"/>
        <pc:sldMkLst>
          <pc:docMk/>
          <pc:sldMk cId="440747059" sldId="299"/>
        </pc:sldMkLst>
        <pc:picChg chg="mod modCrop">
          <ac:chgData name="Simon Prince" userId="fcc015fbc7a3e533" providerId="LiveId" clId="{B845DDC7-C10D-644D-88E4-D24548142D77}" dt="2022-10-17T11:00:16.005" v="12" actId="732"/>
          <ac:picMkLst>
            <pc:docMk/>
            <pc:sldMk cId="440747059" sldId="299"/>
            <ac:picMk id="4" creationId="{8E65FBA6-89FE-CEB8-C01E-3D5365A56B12}"/>
          </ac:picMkLst>
        </pc:picChg>
        <pc:picChg chg="add del mod">
          <ac:chgData name="Simon Prince" userId="fcc015fbc7a3e533" providerId="LiveId" clId="{B845DDC7-C10D-644D-88E4-D24548142D77}" dt="2022-10-18T14:13:00.842" v="100"/>
          <ac:picMkLst>
            <pc:docMk/>
            <pc:sldMk cId="440747059" sldId="299"/>
            <ac:picMk id="6" creationId="{BA7E3158-E7DA-A70B-F460-3A51CB540C43}"/>
          </ac:picMkLst>
        </pc:picChg>
        <pc:picChg chg="add del">
          <ac:chgData name="Simon Prince" userId="fcc015fbc7a3e533" providerId="LiveId" clId="{B845DDC7-C10D-644D-88E4-D24548142D77}" dt="2022-10-18T14:13:15.007" v="106" actId="478"/>
          <ac:picMkLst>
            <pc:docMk/>
            <pc:sldMk cId="440747059" sldId="299"/>
            <ac:picMk id="7" creationId="{B7CA9EB1-26E3-D1A2-13A0-379EAC4EB716}"/>
          </ac:picMkLst>
        </pc:picChg>
        <pc:picChg chg="add mod">
          <ac:chgData name="Simon Prince" userId="fcc015fbc7a3e533" providerId="LiveId" clId="{B845DDC7-C10D-644D-88E4-D24548142D77}" dt="2022-10-18T14:13:18.824" v="107" actId="1076"/>
          <ac:picMkLst>
            <pc:docMk/>
            <pc:sldMk cId="440747059" sldId="299"/>
            <ac:picMk id="11" creationId="{A9B458D3-C078-62A6-A089-D70036AC9293}"/>
          </ac:picMkLst>
        </pc:picChg>
      </pc:sldChg>
      <pc:sldChg chg="addSp delSp modSp add mod">
        <pc:chgData name="Simon Prince" userId="fcc015fbc7a3e533" providerId="LiveId" clId="{B845DDC7-C10D-644D-88E4-D24548142D77}" dt="2022-10-18T14:13:30.950" v="111"/>
        <pc:sldMkLst>
          <pc:docMk/>
          <pc:sldMk cId="3580364427" sldId="319"/>
        </pc:sldMkLst>
        <pc:picChg chg="add mod">
          <ac:chgData name="Simon Prince" userId="fcc015fbc7a3e533" providerId="LiveId" clId="{B845DDC7-C10D-644D-88E4-D24548142D77}" dt="2022-10-18T14:13:30.950" v="111"/>
          <ac:picMkLst>
            <pc:docMk/>
            <pc:sldMk cId="3580364427" sldId="319"/>
            <ac:picMk id="6" creationId="{444F60C1-5A43-8BF7-FF31-395296E221C8}"/>
          </ac:picMkLst>
        </pc:picChg>
        <pc:picChg chg="del">
          <ac:chgData name="Simon Prince" userId="fcc015fbc7a3e533" providerId="LiveId" clId="{B845DDC7-C10D-644D-88E4-D24548142D77}" dt="2022-10-18T14:13:30.555" v="110" actId="478"/>
          <ac:picMkLst>
            <pc:docMk/>
            <pc:sldMk cId="3580364427" sldId="319"/>
            <ac:picMk id="7" creationId="{B7CA9EB1-26E3-D1A2-13A0-379EAC4EB716}"/>
          </ac:picMkLst>
        </pc:picChg>
      </pc:sldChg>
    </pc:docChg>
  </pc:docChgLst>
</pc:chgInfo>
</file>

<file path=ppt/media/image33.png>
</file>

<file path=ppt/media/image34.svg>
</file>

<file path=ppt/media/image36.png>
</file>

<file path=ppt/media/image5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96451-3D7E-8DC5-203D-0A4767DE70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C8E103-18C3-6284-00FF-F8887970E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9F607-B789-2D89-6525-E92C13C15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825E2-28AD-1E6E-BFEB-F28959C6C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E8E2A-F9DD-25EB-50A9-7144CA896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3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A3E58-45BA-6719-20EA-9D8FBADF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956242-5340-5CA9-16F5-995E0EE78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FE377-4C43-02DD-FC3E-692981FEF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7D87E-81A8-AACC-8D6B-976B0A9AD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E8F02-697E-3C1D-DB39-D4A27858A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31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25D1BE-01B5-2A08-C2D4-A12FC5E073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D6C973-C485-C4C0-EBF1-D2571AE6F0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64A6B-2928-BA4B-7A38-850DA411E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6A3F2-C3A3-D8F1-9D57-3B53AEBB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F49E0-2694-578E-4233-2945B858E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56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F9DA5-7815-08FD-E798-7833076F5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69881-48C7-B150-FEFA-EF47C15D5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9EEE8-AA97-BFE1-25C8-1C246FC19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82DBC-FB76-2FAE-D04A-C35485806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FAFF2-A099-551B-8254-577913D2A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0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58002-0767-1DF8-4F97-B9146E2A1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EA47A9-57B6-F4C4-0D86-D4DFA135E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BF5B-7454-53BE-03B9-BE7AD6EE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8AA33-9B84-60D3-C797-F082DB917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3CB89-31E3-97BB-4086-C39C6B840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85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725DE-411A-8080-658B-A84510655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6DD4E-68B7-1DFA-A33C-08962CBA9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32C5E-E7FC-F379-C751-4CA5D386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990E7-46F7-F9E0-6119-4CF619F35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4D6DDD-CDED-EEFD-10BE-2A6296AA3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69FCF-1490-EDB4-BEF3-155D27A9A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7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AAC93-A543-8A18-40C9-3C6C0AFC6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69C87-A227-0134-425C-2FF143868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D1B2D-8205-7C8A-3952-39325A6AA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B6757-BCF5-9075-F6F4-2A689BB2F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84B019-7BB4-E9BF-E883-1116373121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12C96D-9A54-00E7-2977-65962985E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1FFEB0-646C-BECF-2178-15D1A2E09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897560-C93C-8506-61B1-ECD707430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731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5AD1B-BD65-4FB8-FD19-E80BDA627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E0B099-BFFD-6E9E-CAB0-FCB5D8E56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ADF0C3-693E-1264-733C-2C5984AEE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3F14C4-BD0C-262C-8078-CF0C26F5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26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22FB99-D5DF-7182-C402-AB2054CE7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2AFDF-B9D9-F1D1-6D4E-1E3E1F3FC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B97311-FA58-9042-87F9-C8C27E94B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523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E23BA-BCFA-4281-80ED-0357F08D6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0750F-954D-977C-ACCC-7BEE2CB48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0F831D-D857-B0C1-0E9E-AC0757802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E5EEC7-8D0D-2A3D-83BD-BE7D80AB6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9433AC-5C13-3097-0E8E-64CD8D34B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730A5-24EE-8816-D5A4-4707FE806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8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E3CB5-B61A-60B3-1343-913AA0721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53BBB4-5473-2C79-012F-584E8F8A6B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5056C-0684-5713-F621-3940C48B6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07642-E06C-29A9-1784-5FBF94D8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23A1F-1217-1187-AE8D-C1B92BB7E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72247-7D8E-5BAD-F84C-10C4FF51D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43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DA9FDE-C0DF-96E3-DC06-F37370DDF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989133-FFF8-2943-E21D-79AF947BF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FD691-D176-3458-7D44-D07D04BDE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A3615-5A54-8F44-9684-E631A11C2DB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D9899-494F-630A-C946-9D16FA0E0D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CBF3D-3E2E-728E-2B25-5191A746A4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37897-6295-2042-BD8F-A613887E6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807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3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36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29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5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44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44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Deep Neural Networks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7157D68-BF36-C895-B1E7-35863FF8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Abdul Samad</a:t>
            </a:r>
          </a:p>
          <a:p>
            <a:r>
              <a:rPr lang="en-US" dirty="0"/>
              <a:t>Adopted from Prof. Simon Prince </a:t>
            </a: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64A613-9B35-2A8D-B40F-5D4CD70A4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239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797D59-5FA4-3521-01E3-C59906347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00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348044-E32B-4703-9AA0-96E51466B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97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34CD87-506B-9E9D-CAD4-F9EECEA33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02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C5E2E9-A152-FCF2-405F-A85F7EC75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39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774F8D-16B9-131E-2EAE-2E2C7991D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45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CB0C93-5B8B-4E36-7786-0971030A5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151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1D77A1-6EF0-8E5E-EAB2-E63A1632E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425" y="0"/>
            <a:ext cx="7081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71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A65238-22E8-40F9-9826-C2ADEE84E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01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90E0FB-B023-CF49-93AE-907CEB224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57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CBB8F-29D9-FC08-35B9-57ED5C9EC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83E8F-0320-0A9B-96D1-4BCA864F7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Networks with more than one hidden layer</a:t>
            </a:r>
          </a:p>
          <a:p>
            <a:r>
              <a:rPr lang="en-US" dirty="0"/>
              <a:t>Intuition becomes more difficult</a:t>
            </a:r>
          </a:p>
        </p:txBody>
      </p:sp>
    </p:spTree>
    <p:extLst>
      <p:ext uri="{BB962C8B-B14F-4D97-AF65-F5344CB8AC3E}">
        <p14:creationId xmlns:p14="http://schemas.microsoft.com/office/powerpoint/2010/main" val="15267729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67AFE2-786A-BA36-3083-AE583205D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33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26BB13-5EF3-DE06-D8B5-A454EE61D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9528"/>
            <a:ext cx="7062439" cy="683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26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0D786D-B6BA-3FE5-B00D-57C830A86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818" y="9830"/>
            <a:ext cx="706244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7681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A00486-02D5-5F66-8FF3-BAA3F5982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4707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72BC28-B82A-7841-ADD1-E7D840CA0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06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111A87-CE63-D304-ED73-0810C9BCF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59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FA06F4-8A97-00C9-E364-F5C63B3A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1822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FC122-27E5-CBC6-F051-E26CD31D7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“Folding analogy”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47BB56-22C5-5CAE-76E3-1C36337BA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599" y="1791154"/>
            <a:ext cx="10972802" cy="3918858"/>
          </a:xfrm>
        </p:spPr>
      </p:pic>
    </p:spTree>
    <p:extLst>
      <p:ext uri="{BB962C8B-B14F-4D97-AF65-F5344CB8AC3E}">
        <p14:creationId xmlns:p14="http://schemas.microsoft.com/office/powerpoint/2010/main" val="24191918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A0DF-B6E5-F55E-7E00-0E65EC2E3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to shallow with six hidden units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B2443-E5E9-3EB0-2315-BD68A0D5CF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0" b="76611"/>
          <a:stretch/>
        </p:blipFill>
        <p:spPr>
          <a:xfrm>
            <a:off x="903515" y="1690688"/>
            <a:ext cx="6866513" cy="16001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33A882-3F6A-4E8C-2F75-C373B95A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228" y="3567113"/>
            <a:ext cx="3666170" cy="30489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09405E-D33C-C275-7243-0733FAB371BF}"/>
              </a:ext>
            </a:extLst>
          </p:cNvPr>
          <p:cNvSpPr txBox="1"/>
          <p:nvPr/>
        </p:nvSpPr>
        <p:spPr>
          <a:xfrm>
            <a:off x="8850086" y="2416629"/>
            <a:ext cx="2206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20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(at least) 9 regions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596DC-532D-DCF1-C574-96A2E512BDEC}"/>
              </a:ext>
            </a:extLst>
          </p:cNvPr>
          <p:cNvSpPr txBox="1"/>
          <p:nvPr/>
        </p:nvSpPr>
        <p:spPr>
          <a:xfrm>
            <a:off x="8850086" y="4768400"/>
            <a:ext cx="18329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19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 7 regions</a:t>
            </a:r>
          </a:p>
        </p:txBody>
      </p:sp>
    </p:spTree>
    <p:extLst>
      <p:ext uri="{BB962C8B-B14F-4D97-AF65-F5344CB8AC3E}">
        <p14:creationId xmlns:p14="http://schemas.microsoft.com/office/powerpoint/2010/main" val="11211934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76BF3-32A7-72E5-5301-0FD73B8EC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Composing networks in 2D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DF5B62-12DE-FAA5-C0F7-9584A75F0E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2343" y="1690688"/>
            <a:ext cx="8033657" cy="4679800"/>
          </a:xfrm>
        </p:spPr>
      </p:pic>
    </p:spTree>
    <p:extLst>
      <p:ext uri="{BB962C8B-B14F-4D97-AF65-F5344CB8AC3E}">
        <p14:creationId xmlns:p14="http://schemas.microsoft.com/office/powerpoint/2010/main" val="1039843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0AE9-5BC0-2997-085E-36B1DBF72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FC52E-32C3-181F-9049-901895513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D18362"/>
                </a:solidFill>
              </a:rPr>
              <a:t>Composing two networks</a:t>
            </a:r>
          </a:p>
          <a:p>
            <a:r>
              <a:rPr lang="en-US" dirty="0"/>
              <a:t>Combining the two networks into one</a:t>
            </a:r>
          </a:p>
          <a:p>
            <a:r>
              <a:rPr lang="en-US" dirty="0"/>
              <a:t>Hyperparameters</a:t>
            </a:r>
          </a:p>
          <a:p>
            <a:r>
              <a:rPr lang="en-US" dirty="0"/>
              <a:t>Notation change and general case</a:t>
            </a:r>
          </a:p>
          <a:p>
            <a:r>
              <a:rPr lang="en-US" dirty="0"/>
              <a:t>Shallow vs. deep networks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2622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0AE9-5BC0-2997-085E-36B1DBF72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FC52E-32C3-181F-9049-901895513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Composing two networks</a:t>
            </a:r>
          </a:p>
          <a:p>
            <a:r>
              <a:rPr lang="en-US" dirty="0">
                <a:solidFill>
                  <a:srgbClr val="D18362"/>
                </a:solidFill>
              </a:rPr>
              <a:t>Combining the two networks into one</a:t>
            </a:r>
          </a:p>
          <a:p>
            <a:r>
              <a:rPr lang="en-US" dirty="0"/>
              <a:t>Hyperparameters</a:t>
            </a:r>
          </a:p>
          <a:p>
            <a:r>
              <a:rPr lang="en-US" dirty="0"/>
              <a:t>Notation change and general case</a:t>
            </a:r>
          </a:p>
          <a:p>
            <a:r>
              <a:rPr lang="en-US" dirty="0"/>
              <a:t>Shallow vs. deep networks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3341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B3347-C652-33A6-EB36-6D7ECE9D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 two networks into one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01EABB-95A7-E824-CFA1-5C959F6CB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5158" y="5363754"/>
            <a:ext cx="8175171" cy="10541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3186D5-DE92-4F2F-BE71-0D6C705DD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9096" y="1793829"/>
            <a:ext cx="2244660" cy="11792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BDA6F8-3676-44BE-4134-17442AEBE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2504" y="2244114"/>
            <a:ext cx="3877714" cy="2812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F6149D-8F70-6613-1F66-242361A8AD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9096" y="3381031"/>
            <a:ext cx="2244660" cy="12042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B90D08-BD9C-E3C1-11EA-2FBD22A52F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2859" y="3820543"/>
            <a:ext cx="3877714" cy="3252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DBD5D5-BC93-FC8D-CAE0-7B3BF14B6E8C}"/>
              </a:ext>
            </a:extLst>
          </p:cNvPr>
          <p:cNvSpPr txBox="1"/>
          <p:nvPr/>
        </p:nvSpPr>
        <p:spPr>
          <a:xfrm>
            <a:off x="729341" y="2233228"/>
            <a:ext cx="122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1: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A94834-A89A-8CF9-AEF4-5DE4ADA4ED4A}"/>
              </a:ext>
            </a:extLst>
          </p:cNvPr>
          <p:cNvSpPr txBox="1"/>
          <p:nvPr/>
        </p:nvSpPr>
        <p:spPr>
          <a:xfrm>
            <a:off x="743868" y="3798491"/>
            <a:ext cx="122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2: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E44C3A-5818-AC73-A77F-9139F014DAF5}"/>
              </a:ext>
            </a:extLst>
          </p:cNvPr>
          <p:cNvSpPr txBox="1"/>
          <p:nvPr/>
        </p:nvSpPr>
        <p:spPr>
          <a:xfrm>
            <a:off x="729341" y="4805714"/>
            <a:ext cx="4727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Hidden units of second network in terms of first:</a:t>
            </a:r>
          </a:p>
        </p:txBody>
      </p:sp>
    </p:spTree>
    <p:extLst>
      <p:ext uri="{BB962C8B-B14F-4D97-AF65-F5344CB8AC3E}">
        <p14:creationId xmlns:p14="http://schemas.microsoft.com/office/powerpoint/2010/main" val="32261083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D2828-B417-4707-A663-E521FB22D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new variables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299B01-909B-BCC7-6BD8-9F6D87FAE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6386" y="2277820"/>
            <a:ext cx="8175171" cy="10541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F4D2E4-8F30-FDB3-0C41-3C5080471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7802" y="4023166"/>
            <a:ext cx="5060040" cy="129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269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1903A-B8BB-1630-D37C-7A0960BCB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Two-layer network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5FBA6-89FE-CEB8-C01E-3D5365A56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525" y="4463380"/>
            <a:ext cx="9180945" cy="19639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10D3A3-B6C6-89D0-2253-15664BF25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069" y="1782760"/>
            <a:ext cx="2244660" cy="11792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2E8346-1D3B-38E8-CDEC-F343B1C0D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9026" y="3570753"/>
            <a:ext cx="3877714" cy="325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CA9EB1-26E3-D1A2-13A0-379EAC4EB7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2227" y="1782760"/>
            <a:ext cx="4766129" cy="1220594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8E5CE39-9FCE-4C21-5660-8BC78AD9EE6F}"/>
              </a:ext>
            </a:extLst>
          </p:cNvPr>
          <p:cNvCxnSpPr/>
          <p:nvPr/>
        </p:nvCxnSpPr>
        <p:spPr>
          <a:xfrm>
            <a:off x="2242069" y="4147457"/>
            <a:ext cx="71631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102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1903A-B8BB-1630-D37C-7A0960BCB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Two-layer network as one equation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0D3A3-B6C6-89D0-2253-15664BF25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069" y="1782760"/>
            <a:ext cx="2244660" cy="11792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2E8346-1D3B-38E8-CDEC-F343B1C0D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026" y="3570753"/>
            <a:ext cx="3877714" cy="3252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7B49A8-0C66-1CD9-58D3-E970938CE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173" y="4594256"/>
            <a:ext cx="10559419" cy="132556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A4FB224-E781-D819-C2E7-DB445CCA4688}"/>
              </a:ext>
            </a:extLst>
          </p:cNvPr>
          <p:cNvCxnSpPr/>
          <p:nvPr/>
        </p:nvCxnSpPr>
        <p:spPr>
          <a:xfrm>
            <a:off x="2242069" y="4147457"/>
            <a:ext cx="71631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E5CE47E-E784-9A71-FBED-815855BDD8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7643" y="1709483"/>
            <a:ext cx="4766129" cy="122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453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1903A-B8BB-1630-D37C-7A0960BCB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 as composing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5FBA6-89FE-CEB8-C01E-3D5365A56B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31"/>
          <a:stretch/>
        </p:blipFill>
        <p:spPr>
          <a:xfrm>
            <a:off x="1436525" y="4463380"/>
            <a:ext cx="8911807" cy="19639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10D3A3-B6C6-89D0-2253-15664BF25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069" y="1782760"/>
            <a:ext cx="2244660" cy="117926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8E5CE39-9FCE-4C21-5660-8BC78AD9EE6F}"/>
              </a:ext>
            </a:extLst>
          </p:cNvPr>
          <p:cNvCxnSpPr/>
          <p:nvPr/>
        </p:nvCxnSpPr>
        <p:spPr>
          <a:xfrm>
            <a:off x="2242069" y="4147457"/>
            <a:ext cx="71631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ED68C052-869C-BD8D-9AB7-3301B725A46F}"/>
              </a:ext>
            </a:extLst>
          </p:cNvPr>
          <p:cNvSpPr/>
          <p:nvPr/>
        </p:nvSpPr>
        <p:spPr>
          <a:xfrm>
            <a:off x="6766560" y="1572768"/>
            <a:ext cx="3850910" cy="704088"/>
          </a:xfrm>
          <a:prstGeom prst="ellipse">
            <a:avLst/>
          </a:prstGeom>
          <a:noFill/>
          <a:ln w="28575">
            <a:solidFill>
              <a:srgbClr val="D1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39FB4AE-C3BC-F281-D1BF-AFF43893715A}"/>
              </a:ext>
            </a:extLst>
          </p:cNvPr>
          <p:cNvSpPr/>
          <p:nvPr/>
        </p:nvSpPr>
        <p:spPr>
          <a:xfrm>
            <a:off x="6373368" y="4460331"/>
            <a:ext cx="502920" cy="1894735"/>
          </a:xfrm>
          <a:prstGeom prst="ellipse">
            <a:avLst/>
          </a:prstGeom>
          <a:noFill/>
          <a:ln w="28575">
            <a:solidFill>
              <a:srgbClr val="D1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78E3E-1A52-118B-1B4C-4D5D6076C42A}"/>
              </a:ext>
            </a:extLst>
          </p:cNvPr>
          <p:cNvSpPr txBox="1"/>
          <p:nvPr/>
        </p:nvSpPr>
        <p:spPr>
          <a:xfrm>
            <a:off x="2049984" y="3316227"/>
            <a:ext cx="7432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the pre-activations at the second hidden units</a:t>
            </a:r>
          </a:p>
          <a:p>
            <a:r>
              <a:rPr lang="en-US" dirty="0"/>
              <a:t>At this point, it’s a one--layer network with three outputs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B458D3-C078-62A6-A089-D70036AC9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7643" y="1709483"/>
            <a:ext cx="4766129" cy="122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7470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1903A-B8BB-1630-D37C-7A0960BCB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 as composing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5FBA6-89FE-CEB8-C01E-3D5365A56B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945"/>
          <a:stretch/>
        </p:blipFill>
        <p:spPr>
          <a:xfrm>
            <a:off x="1436525" y="4463380"/>
            <a:ext cx="5330035" cy="19639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10D3A3-B6C6-89D0-2253-15664BF25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069" y="1782760"/>
            <a:ext cx="2244660" cy="117926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8E5CE39-9FCE-4C21-5660-8BC78AD9EE6F}"/>
              </a:ext>
            </a:extLst>
          </p:cNvPr>
          <p:cNvCxnSpPr/>
          <p:nvPr/>
        </p:nvCxnSpPr>
        <p:spPr>
          <a:xfrm>
            <a:off x="2242069" y="4147457"/>
            <a:ext cx="71631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ED68C052-869C-BD8D-9AB7-3301B725A46F}"/>
              </a:ext>
            </a:extLst>
          </p:cNvPr>
          <p:cNvSpPr/>
          <p:nvPr/>
        </p:nvSpPr>
        <p:spPr>
          <a:xfrm>
            <a:off x="6766560" y="1572768"/>
            <a:ext cx="3850910" cy="704088"/>
          </a:xfrm>
          <a:prstGeom prst="ellipse">
            <a:avLst/>
          </a:prstGeom>
          <a:noFill/>
          <a:ln w="28575">
            <a:solidFill>
              <a:srgbClr val="D1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39FB4AE-C3BC-F281-D1BF-AFF43893715A}"/>
              </a:ext>
            </a:extLst>
          </p:cNvPr>
          <p:cNvSpPr/>
          <p:nvPr/>
        </p:nvSpPr>
        <p:spPr>
          <a:xfrm>
            <a:off x="6373368" y="4460331"/>
            <a:ext cx="502920" cy="1894735"/>
          </a:xfrm>
          <a:prstGeom prst="ellipse">
            <a:avLst/>
          </a:prstGeom>
          <a:noFill/>
          <a:ln w="28575">
            <a:solidFill>
              <a:srgbClr val="D183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78E3E-1A52-118B-1B4C-4D5D6076C42A}"/>
              </a:ext>
            </a:extLst>
          </p:cNvPr>
          <p:cNvSpPr txBox="1"/>
          <p:nvPr/>
        </p:nvSpPr>
        <p:spPr>
          <a:xfrm>
            <a:off x="2049984" y="3316227"/>
            <a:ext cx="7432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 the pre-activations at the second hidden units</a:t>
            </a:r>
          </a:p>
          <a:p>
            <a:r>
              <a:rPr lang="en-US" dirty="0"/>
              <a:t>At this point, it’s a one--layer network with three outputs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4F60C1-5A43-8BF7-FF31-395296E22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7643" y="1709483"/>
            <a:ext cx="4766129" cy="122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3644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DD459B30-4723-490B-39B1-DDC73B13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76396"/>
          <a:stretch/>
        </p:blipFill>
        <p:spPr>
          <a:xfrm>
            <a:off x="654852" y="212725"/>
            <a:ext cx="10894891" cy="3107418"/>
          </a:xfrm>
        </p:spPr>
      </p:pic>
    </p:spTree>
    <p:extLst>
      <p:ext uri="{BB962C8B-B14F-4D97-AF65-F5344CB8AC3E}">
        <p14:creationId xmlns:p14="http://schemas.microsoft.com/office/powerpoint/2010/main" val="13408349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DD459B30-4723-490B-39B1-DDC73B13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51342"/>
          <a:stretch/>
        </p:blipFill>
        <p:spPr>
          <a:xfrm>
            <a:off x="654852" y="212724"/>
            <a:ext cx="10894891" cy="6405789"/>
          </a:xfrm>
        </p:spPr>
      </p:pic>
    </p:spTree>
    <p:extLst>
      <p:ext uri="{BB962C8B-B14F-4D97-AF65-F5344CB8AC3E}">
        <p14:creationId xmlns:p14="http://schemas.microsoft.com/office/powerpoint/2010/main" val="29769931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DD459B30-4723-490B-39B1-DDC73B13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3935" b="26948"/>
          <a:stretch/>
        </p:blipFill>
        <p:spPr>
          <a:xfrm>
            <a:off x="654852" y="108857"/>
            <a:ext cx="10894891" cy="6466114"/>
          </a:xfrm>
        </p:spPr>
      </p:pic>
    </p:spTree>
    <p:extLst>
      <p:ext uri="{BB962C8B-B14F-4D97-AF65-F5344CB8AC3E}">
        <p14:creationId xmlns:p14="http://schemas.microsoft.com/office/powerpoint/2010/main" val="1025748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1776D-BBB3-2EF6-CAE0-1A275147D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Composing two networks.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4EEEE0-F3D1-F2FA-7D43-896D73C4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096" y="1793829"/>
            <a:ext cx="2244660" cy="11792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5B823E-5A63-E841-6267-274169F1D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2504" y="2244114"/>
            <a:ext cx="3877714" cy="2812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837D53-C5AA-7D1B-7C10-A5B19B5FB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096" y="3381031"/>
            <a:ext cx="2244660" cy="12042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ACB1B1-9935-B04A-BCE8-CAF16698D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859" y="3820543"/>
            <a:ext cx="3877714" cy="3252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1D4498-C1FF-6EB7-2E77-54C8C9F84EA3}"/>
              </a:ext>
            </a:extLst>
          </p:cNvPr>
          <p:cNvSpPr txBox="1"/>
          <p:nvPr/>
        </p:nvSpPr>
        <p:spPr>
          <a:xfrm>
            <a:off x="729341" y="2233228"/>
            <a:ext cx="122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1: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3B4963-7CD3-224A-4509-62A6A2EC9D83}"/>
              </a:ext>
            </a:extLst>
          </p:cNvPr>
          <p:cNvSpPr txBox="1"/>
          <p:nvPr/>
        </p:nvSpPr>
        <p:spPr>
          <a:xfrm>
            <a:off x="743868" y="3798491"/>
            <a:ext cx="122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2: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0BC21D-A28B-37D2-C777-62D6442D4575}"/>
              </a:ext>
            </a:extLst>
          </p:cNvPr>
          <p:cNvSpPr/>
          <p:nvPr/>
        </p:nvSpPr>
        <p:spPr>
          <a:xfrm>
            <a:off x="1970358" y="4767944"/>
            <a:ext cx="370071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4694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6">
            <a:extLst>
              <a:ext uri="{FF2B5EF4-FFF2-40B4-BE49-F238E27FC236}">
                <a16:creationId xmlns:a16="http://schemas.microsoft.com/office/drawing/2014/main" id="{7E9C0FAE-6BC9-0B36-8D70-44AB626355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8494" b="75"/>
          <a:stretch/>
        </p:blipFill>
        <p:spPr>
          <a:xfrm>
            <a:off x="654848" y="87086"/>
            <a:ext cx="10894891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0815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0AE9-5BC0-2997-085E-36B1DBF72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FC52E-32C3-181F-9049-901895513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Composing two networks</a:t>
            </a:r>
          </a:p>
          <a:p>
            <a:r>
              <a:rPr lang="en-US" dirty="0"/>
              <a:t>Combining the two networks into one</a:t>
            </a:r>
          </a:p>
          <a:p>
            <a:r>
              <a:rPr lang="en-US" dirty="0">
                <a:solidFill>
                  <a:srgbClr val="D18362"/>
                </a:solidFill>
              </a:rPr>
              <a:t>Hyperparameters</a:t>
            </a:r>
          </a:p>
          <a:p>
            <a:r>
              <a:rPr lang="en-US" dirty="0"/>
              <a:t>Notation change and general case</a:t>
            </a:r>
          </a:p>
          <a:p>
            <a:r>
              <a:rPr lang="en-US" dirty="0"/>
              <a:t>Shallow vs. deep networks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7421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59B32-D5A8-71C2-76DA-F3A060862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B08D86-70AE-52E9-AEF8-DA0EFB3E290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K layers = </a:t>
                </a:r>
                <a:r>
                  <a:rPr lang="en-US" dirty="0">
                    <a:solidFill>
                      <a:srgbClr val="D18362"/>
                    </a:solidFill>
                  </a:rPr>
                  <a:t>depth</a:t>
                </a:r>
                <a:r>
                  <a:rPr lang="en-US" dirty="0"/>
                  <a:t> </a:t>
                </a:r>
                <a:r>
                  <a:rPr lang="en-US" dirty="0">
                    <a:solidFill>
                      <a:srgbClr val="D18362"/>
                    </a:solidFill>
                  </a:rPr>
                  <a:t>of network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 hidden units per layer = </a:t>
                </a:r>
                <a:r>
                  <a:rPr lang="en-US" dirty="0">
                    <a:solidFill>
                      <a:srgbClr val="D18362"/>
                    </a:solidFill>
                  </a:rPr>
                  <a:t>width of network</a:t>
                </a:r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These are called </a:t>
                </a:r>
                <a:r>
                  <a:rPr lang="en-US" dirty="0">
                    <a:solidFill>
                      <a:srgbClr val="D18362"/>
                    </a:solidFill>
                  </a:rPr>
                  <a:t>hyperparameters</a:t>
                </a:r>
                <a:r>
                  <a:rPr lang="en-US" dirty="0"/>
                  <a:t> – chosen before training the network</a:t>
                </a:r>
              </a:p>
              <a:p>
                <a:r>
                  <a:rPr lang="en-US" dirty="0"/>
                  <a:t>Can try retraining with different hyperparameters – </a:t>
                </a:r>
                <a:r>
                  <a:rPr lang="en-US" dirty="0">
                    <a:solidFill>
                      <a:srgbClr val="D18362"/>
                    </a:solidFill>
                  </a:rPr>
                  <a:t>hyperparameter optimization</a:t>
                </a:r>
                <a:r>
                  <a:rPr lang="en-US" dirty="0"/>
                  <a:t> or </a:t>
                </a:r>
                <a:r>
                  <a:rPr lang="en-US" dirty="0">
                    <a:solidFill>
                      <a:srgbClr val="D18362"/>
                    </a:solidFill>
                  </a:rPr>
                  <a:t>hyperparameter search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2B08D86-70AE-52E9-AEF8-DA0EFB3E29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24253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0AE9-5BC0-2997-085E-36B1DBF72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FC52E-32C3-181F-9049-901895513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Composing two networks</a:t>
            </a:r>
          </a:p>
          <a:p>
            <a:r>
              <a:rPr lang="en-US" dirty="0"/>
              <a:t>Combining the two networks into one</a:t>
            </a:r>
          </a:p>
          <a:p>
            <a:r>
              <a:rPr lang="en-US" dirty="0"/>
              <a:t>Hyperparameters</a:t>
            </a:r>
          </a:p>
          <a:p>
            <a:r>
              <a:rPr lang="en-US" dirty="0">
                <a:solidFill>
                  <a:srgbClr val="D18362"/>
                </a:solidFill>
              </a:rPr>
              <a:t>Notation change and general case</a:t>
            </a:r>
          </a:p>
          <a:p>
            <a:r>
              <a:rPr lang="en-US" dirty="0"/>
              <a:t>Shallow vs. deep networks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770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D3F67-1B4A-4B45-09BB-8C97AD8B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 change #1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1240D7-34EC-7967-95A1-5D17540C2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09" y="1782761"/>
            <a:ext cx="1955427" cy="10273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69708F-B5E3-27C7-1FE0-655879155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110" y="1821312"/>
            <a:ext cx="3390069" cy="992589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6DB65E-D1C4-A7E7-C054-D8D94E93C190}"/>
              </a:ext>
            </a:extLst>
          </p:cNvPr>
          <p:cNvCxnSpPr>
            <a:cxnSpLocks/>
          </p:cNvCxnSpPr>
          <p:nvPr/>
        </p:nvCxnSpPr>
        <p:spPr>
          <a:xfrm>
            <a:off x="3191256" y="2372389"/>
            <a:ext cx="28346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8577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D3F67-1B4A-4B45-09BB-8C97AD8B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 change #1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1240D7-34EC-7967-95A1-5D17540C2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09" y="1782761"/>
            <a:ext cx="1955427" cy="10273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69708F-B5E3-27C7-1FE0-655879155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110" y="1821312"/>
            <a:ext cx="3390069" cy="992589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6DB65E-D1C4-A7E7-C054-D8D94E93C190}"/>
              </a:ext>
            </a:extLst>
          </p:cNvPr>
          <p:cNvCxnSpPr>
            <a:cxnSpLocks/>
          </p:cNvCxnSpPr>
          <p:nvPr/>
        </p:nvCxnSpPr>
        <p:spPr>
          <a:xfrm>
            <a:off x="3191256" y="2372389"/>
            <a:ext cx="28346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A5923B-7544-8E4B-6F5C-A85E985E53D8}"/>
              </a:ext>
            </a:extLst>
          </p:cNvPr>
          <p:cNvCxnSpPr>
            <a:cxnSpLocks/>
          </p:cNvCxnSpPr>
          <p:nvPr/>
        </p:nvCxnSpPr>
        <p:spPr>
          <a:xfrm>
            <a:off x="5221224" y="4161565"/>
            <a:ext cx="874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D7E0F86-AD21-7D2D-D7B2-942D67E706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688" y="3631109"/>
            <a:ext cx="5352347" cy="9925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034047-2F78-D8C9-7D71-9275936087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3558637"/>
            <a:ext cx="4011395" cy="102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8637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D3F67-1B4A-4B45-09BB-8C97AD8B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 change #1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1240D7-34EC-7967-95A1-5D17540C2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09" y="1782761"/>
            <a:ext cx="1955427" cy="10273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461BC7-6E11-8AFE-68D3-2D1F6DF50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909" y="5609228"/>
            <a:ext cx="3492226" cy="2928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69708F-B5E3-27C7-1FE0-6558791551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110" y="1821312"/>
            <a:ext cx="3390069" cy="9925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38EE00-72CE-7BCA-94C4-33B16B540A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110" y="3631109"/>
            <a:ext cx="5352346" cy="9925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2F4935-1476-F155-594D-9739A98C11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1814" y="5206219"/>
            <a:ext cx="3534408" cy="1018788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6DB65E-D1C4-A7E7-C054-D8D94E93C190}"/>
              </a:ext>
            </a:extLst>
          </p:cNvPr>
          <p:cNvCxnSpPr>
            <a:cxnSpLocks/>
          </p:cNvCxnSpPr>
          <p:nvPr/>
        </p:nvCxnSpPr>
        <p:spPr>
          <a:xfrm>
            <a:off x="3191256" y="2372389"/>
            <a:ext cx="28346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A5923B-7544-8E4B-6F5C-A85E985E53D8}"/>
              </a:ext>
            </a:extLst>
          </p:cNvPr>
          <p:cNvCxnSpPr>
            <a:cxnSpLocks/>
          </p:cNvCxnSpPr>
          <p:nvPr/>
        </p:nvCxnSpPr>
        <p:spPr>
          <a:xfrm>
            <a:off x="5221224" y="4161565"/>
            <a:ext cx="874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E2EA15E-7D61-2483-3650-2B6432C14B5D}"/>
              </a:ext>
            </a:extLst>
          </p:cNvPr>
          <p:cNvCxnSpPr>
            <a:cxnSpLocks/>
          </p:cNvCxnSpPr>
          <p:nvPr/>
        </p:nvCxnSpPr>
        <p:spPr>
          <a:xfrm>
            <a:off x="4709160" y="5758717"/>
            <a:ext cx="1386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06E10B1-FDF6-CEF9-6578-7C5BE19110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199" y="3558637"/>
            <a:ext cx="4011395" cy="102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1452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D3F67-1B4A-4B45-09BB-8C97AD8B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 change #2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69708F-B5E3-27C7-1FE0-655879155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1312"/>
            <a:ext cx="3390069" cy="9925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38EE00-72CE-7BCA-94C4-33B16B540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65270"/>
            <a:ext cx="5352346" cy="9925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2F4935-1476-F155-594D-9739A98C11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999834"/>
            <a:ext cx="3534408" cy="1018788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6DB65E-D1C4-A7E7-C054-D8D94E93C190}"/>
              </a:ext>
            </a:extLst>
          </p:cNvPr>
          <p:cNvCxnSpPr>
            <a:cxnSpLocks/>
          </p:cNvCxnSpPr>
          <p:nvPr/>
        </p:nvCxnSpPr>
        <p:spPr>
          <a:xfrm>
            <a:off x="4489704" y="2317606"/>
            <a:ext cx="28346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A5923B-7544-8E4B-6F5C-A85E985E53D8}"/>
              </a:ext>
            </a:extLst>
          </p:cNvPr>
          <p:cNvCxnSpPr>
            <a:cxnSpLocks/>
          </p:cNvCxnSpPr>
          <p:nvPr/>
        </p:nvCxnSpPr>
        <p:spPr>
          <a:xfrm>
            <a:off x="6336792" y="4161564"/>
            <a:ext cx="874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E2EA15E-7D61-2483-3650-2B6432C14B5D}"/>
              </a:ext>
            </a:extLst>
          </p:cNvPr>
          <p:cNvCxnSpPr>
            <a:cxnSpLocks/>
          </p:cNvCxnSpPr>
          <p:nvPr/>
        </p:nvCxnSpPr>
        <p:spPr>
          <a:xfrm>
            <a:off x="4709160" y="5509228"/>
            <a:ext cx="25024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D87AC9C6-5174-A1AE-F94A-8748FBE6D6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5006" y="2082656"/>
            <a:ext cx="2984500" cy="469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18701DE-8FC3-2FB8-E284-D8AABEE412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5006" y="3913914"/>
            <a:ext cx="3378200" cy="495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273C5BC-E396-2545-5CB1-94643ABF95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9582" y="5244284"/>
            <a:ext cx="27686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2741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971C7-38A2-1186-9CA7-0845D699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 change #3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5956DDA-4FE9-817F-CC34-F9ECA0446DFD}"/>
              </a:ext>
            </a:extLst>
          </p:cNvPr>
          <p:cNvCxnSpPr>
            <a:cxnSpLocks/>
          </p:cNvCxnSpPr>
          <p:nvPr/>
        </p:nvCxnSpPr>
        <p:spPr>
          <a:xfrm>
            <a:off x="4608576" y="3898420"/>
            <a:ext cx="26029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6790E2-C5CE-0AF6-0146-7FEDC9BE380F}"/>
              </a:ext>
            </a:extLst>
          </p:cNvPr>
          <p:cNvCxnSpPr>
            <a:cxnSpLocks/>
          </p:cNvCxnSpPr>
          <p:nvPr/>
        </p:nvCxnSpPr>
        <p:spPr>
          <a:xfrm>
            <a:off x="4709160" y="5509228"/>
            <a:ext cx="25024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C35B408-E384-8D3B-1E3F-95C00BD81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2656"/>
            <a:ext cx="2984500" cy="469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C3735E-B286-601A-5F42-EEB5CC09E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50770"/>
            <a:ext cx="3378200" cy="49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B2C471-8EC3-51F8-3A60-7EA072182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150" y="5244284"/>
            <a:ext cx="2768600" cy="50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EDC5AE-ABBC-15BB-1541-9F3E59FF11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1348" y="2073512"/>
            <a:ext cx="3492500" cy="4699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1EE417E-0C4A-3030-2725-59D58CF0B4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1348" y="3676170"/>
            <a:ext cx="3695700" cy="4699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AA0EF08-C4E4-77FA-64AA-3F87F9C8F1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6626" y="5265896"/>
            <a:ext cx="3009900" cy="4445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071F3AB-CEDF-2D37-5BBC-8B0957A7B8C0}"/>
              </a:ext>
            </a:extLst>
          </p:cNvPr>
          <p:cNvCxnSpPr>
            <a:cxnSpLocks/>
          </p:cNvCxnSpPr>
          <p:nvPr/>
        </p:nvCxnSpPr>
        <p:spPr>
          <a:xfrm>
            <a:off x="4514088" y="2390758"/>
            <a:ext cx="26029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461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971C7-38A2-1186-9CA7-0845D699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 change #3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0382054-B2D6-F3B9-767C-9DADBD4ADE6C}"/>
              </a:ext>
            </a:extLst>
          </p:cNvPr>
          <p:cNvCxnSpPr>
            <a:cxnSpLocks/>
          </p:cNvCxnSpPr>
          <p:nvPr/>
        </p:nvCxnSpPr>
        <p:spPr>
          <a:xfrm flipH="1">
            <a:off x="10716768" y="1434802"/>
            <a:ext cx="92964" cy="597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5956DDA-4FE9-817F-CC34-F9ECA0446DFD}"/>
              </a:ext>
            </a:extLst>
          </p:cNvPr>
          <p:cNvCxnSpPr>
            <a:cxnSpLocks/>
          </p:cNvCxnSpPr>
          <p:nvPr/>
        </p:nvCxnSpPr>
        <p:spPr>
          <a:xfrm>
            <a:off x="4608576" y="3898420"/>
            <a:ext cx="26029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6790E2-C5CE-0AF6-0146-7FEDC9BE380F}"/>
              </a:ext>
            </a:extLst>
          </p:cNvPr>
          <p:cNvCxnSpPr>
            <a:cxnSpLocks/>
          </p:cNvCxnSpPr>
          <p:nvPr/>
        </p:nvCxnSpPr>
        <p:spPr>
          <a:xfrm>
            <a:off x="4709160" y="5509228"/>
            <a:ext cx="25024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C35B408-E384-8D3B-1E3F-95C00BD81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2656"/>
            <a:ext cx="2984500" cy="469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C3735E-B286-601A-5F42-EEB5CC09E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50770"/>
            <a:ext cx="3378200" cy="49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B2C471-8EC3-51F8-3A60-7EA072182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150" y="5244284"/>
            <a:ext cx="2768600" cy="50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EDC5AE-ABBC-15BB-1541-9F3E59FF11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1348" y="2073512"/>
            <a:ext cx="3492500" cy="4699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1EE417E-0C4A-3030-2725-59D58CF0B4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1348" y="3676170"/>
            <a:ext cx="3695700" cy="4699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AA0EF08-C4E4-77FA-64AA-3F87F9C8F1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6626" y="5265896"/>
            <a:ext cx="3009900" cy="4445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F6919BE-7D14-8F15-CA8A-93931680DA9A}"/>
              </a:ext>
            </a:extLst>
          </p:cNvPr>
          <p:cNvSpPr txBox="1"/>
          <p:nvPr/>
        </p:nvSpPr>
        <p:spPr>
          <a:xfrm>
            <a:off x="7698994" y="901684"/>
            <a:ext cx="1078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D18362"/>
                </a:solidFill>
              </a:rPr>
              <a:t>Bias vector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DE5C06-D545-C791-F0E6-8A8BA4894B83}"/>
              </a:ext>
            </a:extLst>
          </p:cNvPr>
          <p:cNvSpPr txBox="1"/>
          <p:nvPr/>
        </p:nvSpPr>
        <p:spPr>
          <a:xfrm>
            <a:off x="10463911" y="843240"/>
            <a:ext cx="1078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D18362"/>
                </a:solidFill>
              </a:rPr>
              <a:t>Weight matrix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2157243-95BF-2806-AC7A-0C7889EB7274}"/>
              </a:ext>
            </a:extLst>
          </p:cNvPr>
          <p:cNvCxnSpPr>
            <a:cxnSpLocks/>
          </p:cNvCxnSpPr>
          <p:nvPr/>
        </p:nvCxnSpPr>
        <p:spPr>
          <a:xfrm>
            <a:off x="8592185" y="1471891"/>
            <a:ext cx="877316" cy="437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071F3AB-CEDF-2D37-5BBC-8B0957A7B8C0}"/>
              </a:ext>
            </a:extLst>
          </p:cNvPr>
          <p:cNvCxnSpPr>
            <a:cxnSpLocks/>
          </p:cNvCxnSpPr>
          <p:nvPr/>
        </p:nvCxnSpPr>
        <p:spPr>
          <a:xfrm>
            <a:off x="4514088" y="2390758"/>
            <a:ext cx="26029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143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1776D-BBB3-2EF6-CAE0-1A275147D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Composing two networks.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4EEEE0-F3D1-F2FA-7D43-896D73C4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096" y="1793829"/>
            <a:ext cx="2244660" cy="11792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5B823E-5A63-E841-6267-274169F1D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2504" y="2244114"/>
            <a:ext cx="3877714" cy="2812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837D53-C5AA-7D1B-7C10-A5B19B5FB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096" y="3381031"/>
            <a:ext cx="2244660" cy="12042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ACB1B1-9935-B04A-BCE8-CAF16698D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859" y="3820543"/>
            <a:ext cx="3877714" cy="3252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1D4498-C1FF-6EB7-2E77-54C8C9F84EA3}"/>
              </a:ext>
            </a:extLst>
          </p:cNvPr>
          <p:cNvSpPr txBox="1"/>
          <p:nvPr/>
        </p:nvSpPr>
        <p:spPr>
          <a:xfrm>
            <a:off x="729341" y="2233228"/>
            <a:ext cx="122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1: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3B4963-7CD3-224A-4509-62A6A2EC9D83}"/>
              </a:ext>
            </a:extLst>
          </p:cNvPr>
          <p:cNvSpPr txBox="1"/>
          <p:nvPr/>
        </p:nvSpPr>
        <p:spPr>
          <a:xfrm>
            <a:off x="743868" y="3798491"/>
            <a:ext cx="122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2: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129D4A-1BD8-5DBB-EBBA-04C0A7750C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77166"/>
          <a:stretch/>
        </p:blipFill>
        <p:spPr>
          <a:xfrm>
            <a:off x="2106002" y="4905584"/>
            <a:ext cx="7166399" cy="15931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0BC21D-A28B-37D2-C777-62D6442D4575}"/>
              </a:ext>
            </a:extLst>
          </p:cNvPr>
          <p:cNvSpPr/>
          <p:nvPr/>
        </p:nvSpPr>
        <p:spPr>
          <a:xfrm>
            <a:off x="1970358" y="4767944"/>
            <a:ext cx="370071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7069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658C1-F663-2025-FB63-34934B058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equations for deep network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B10D53-3B94-618B-5BA0-7B67B2859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0093" y="1690688"/>
            <a:ext cx="4271813" cy="31752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034B76-71C4-5E9B-2B5B-7AF94DE85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69" y="5782075"/>
            <a:ext cx="10682431" cy="40943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EAF56C-44ED-95EA-4914-1322A79CCB52}"/>
              </a:ext>
            </a:extLst>
          </p:cNvPr>
          <p:cNvCxnSpPr/>
          <p:nvPr/>
        </p:nvCxnSpPr>
        <p:spPr>
          <a:xfrm>
            <a:off x="2296933" y="5345321"/>
            <a:ext cx="71631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0849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F4B86-4F4B-087A-1794-C2F285F4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60D8C2-577C-654C-D8CA-D35099191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051" y="1718120"/>
            <a:ext cx="9279897" cy="4306824"/>
          </a:xfrm>
        </p:spPr>
      </p:pic>
    </p:spTree>
    <p:extLst>
      <p:ext uri="{BB962C8B-B14F-4D97-AF65-F5344CB8AC3E}">
        <p14:creationId xmlns:p14="http://schemas.microsoft.com/office/powerpoint/2010/main" val="31150210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0AE9-5BC0-2997-085E-36B1DBF72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FC52E-32C3-181F-9049-901895513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Composing two networks</a:t>
            </a:r>
          </a:p>
          <a:p>
            <a:r>
              <a:rPr lang="en-US" dirty="0"/>
              <a:t>Combining the two networks into one</a:t>
            </a:r>
          </a:p>
          <a:p>
            <a:r>
              <a:rPr lang="en-US" dirty="0"/>
              <a:t>Hyperparameters</a:t>
            </a:r>
          </a:p>
          <a:p>
            <a:r>
              <a:rPr lang="en-US" dirty="0"/>
              <a:t>Notation change and general case</a:t>
            </a:r>
          </a:p>
          <a:p>
            <a:r>
              <a:rPr lang="en-US" dirty="0">
                <a:solidFill>
                  <a:srgbClr val="D18362"/>
                </a:solidFill>
              </a:rPr>
              <a:t>Shallow vs. deep networks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2715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3219-B0F5-65D3-0027-BDDD9468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vs. deep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900EE-61D2-D6FF-B7C8-49CA8D802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best results are created by deep networks with many layers. </a:t>
            </a:r>
          </a:p>
          <a:p>
            <a:pPr lvl="1"/>
            <a:r>
              <a:rPr lang="en-US" dirty="0"/>
              <a:t>50-1000 layers for most applications</a:t>
            </a:r>
          </a:p>
          <a:p>
            <a:pPr lvl="1"/>
            <a:r>
              <a:rPr lang="en-US" dirty="0"/>
              <a:t>Best results in </a:t>
            </a:r>
          </a:p>
          <a:p>
            <a:pPr lvl="2"/>
            <a:r>
              <a:rPr lang="en-US" dirty="0"/>
              <a:t>Computer vision</a:t>
            </a:r>
          </a:p>
          <a:p>
            <a:pPr lvl="2"/>
            <a:r>
              <a:rPr lang="en-US" dirty="0"/>
              <a:t>Natural language processing</a:t>
            </a:r>
          </a:p>
          <a:p>
            <a:pPr lvl="2"/>
            <a:r>
              <a:rPr lang="en-US" dirty="0"/>
              <a:t>Graph neural networks</a:t>
            </a:r>
          </a:p>
          <a:p>
            <a:pPr lvl="2"/>
            <a:r>
              <a:rPr lang="en-US" dirty="0"/>
              <a:t>Generative models</a:t>
            </a:r>
          </a:p>
          <a:p>
            <a:pPr lvl="2"/>
            <a:r>
              <a:rPr lang="en-US" dirty="0"/>
              <a:t>Reinforcement learning</a:t>
            </a:r>
          </a:p>
          <a:p>
            <a:pPr lvl="1"/>
            <a:endParaRPr lang="en-US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49AB22BC-A5D5-4399-993D-0E25DE6EE768}"/>
              </a:ext>
            </a:extLst>
          </p:cNvPr>
          <p:cNvSpPr/>
          <p:nvPr/>
        </p:nvSpPr>
        <p:spPr>
          <a:xfrm>
            <a:off x="5449824" y="2990088"/>
            <a:ext cx="274320" cy="185623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5868FB-9A44-3190-2C28-50E97B90EDBD}"/>
              </a:ext>
            </a:extLst>
          </p:cNvPr>
          <p:cNvSpPr txBox="1"/>
          <p:nvPr/>
        </p:nvSpPr>
        <p:spPr>
          <a:xfrm>
            <a:off x="6099050" y="3595038"/>
            <a:ext cx="2676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use deep networks.  But why?</a:t>
            </a:r>
          </a:p>
        </p:txBody>
      </p:sp>
    </p:spTree>
    <p:extLst>
      <p:ext uri="{BB962C8B-B14F-4D97-AF65-F5344CB8AC3E}">
        <p14:creationId xmlns:p14="http://schemas.microsoft.com/office/powerpoint/2010/main" val="397072072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3219-B0F5-65D3-0027-BDDD9468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vs. deep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900EE-61D2-D6FF-B7C8-49CA8D802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51142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Ability to approximate different functions?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Both obey the universal approximation theorem.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Argument:  One layer is enough, and for deep networks could arrange for the other layers to compute the identity function.</a:t>
            </a:r>
          </a:p>
        </p:txBody>
      </p:sp>
    </p:spTree>
    <p:extLst>
      <p:ext uri="{BB962C8B-B14F-4D97-AF65-F5344CB8AC3E}">
        <p14:creationId xmlns:p14="http://schemas.microsoft.com/office/powerpoint/2010/main" val="86137052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3219-B0F5-65D3-0027-BDDD9468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vs. deep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900EE-61D2-D6FF-B7C8-49CA8D802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 Number of linear regions per parameter</a:t>
            </a:r>
          </a:p>
          <a:p>
            <a:pPr marL="514350" indent="-514350">
              <a:buAutoNum type="arabicPeriod"/>
            </a:pPr>
            <a:endParaRPr lang="en-US" dirty="0"/>
          </a:p>
          <a:p>
            <a:r>
              <a:rPr lang="en-US" dirty="0"/>
              <a:t>Deep networks create many more regions per parameters</a:t>
            </a:r>
          </a:p>
          <a:p>
            <a:r>
              <a:rPr lang="en-US" dirty="0"/>
              <a:t>But there are dependencies between them</a:t>
            </a:r>
          </a:p>
          <a:p>
            <a:pPr lvl="1"/>
            <a:r>
              <a:rPr lang="en-US" dirty="0"/>
              <a:t>Think of folding example</a:t>
            </a:r>
          </a:p>
          <a:p>
            <a:pPr lvl="1"/>
            <a:r>
              <a:rPr lang="en-US" dirty="0"/>
              <a:t>Perhaps similar symmetries in real-world functions? Unknown	</a:t>
            </a:r>
          </a:p>
        </p:txBody>
      </p:sp>
    </p:spTree>
    <p:extLst>
      <p:ext uri="{BB962C8B-B14F-4D97-AF65-F5344CB8AC3E}">
        <p14:creationId xmlns:p14="http://schemas.microsoft.com/office/powerpoint/2010/main" val="2965465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7C2A6-141E-DBB8-BF94-944C4F9EC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linear regions per parameter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75F5F7-CB05-A4D2-9C24-D0C61AF0D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9692"/>
          <a:stretch/>
        </p:blipFill>
        <p:spPr>
          <a:xfrm>
            <a:off x="1094031" y="1741108"/>
            <a:ext cx="4877001" cy="32472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3F5787-3CD7-ADC0-CDA2-51173A10A761}"/>
              </a:ext>
            </a:extLst>
          </p:cNvPr>
          <p:cNvSpPr txBox="1"/>
          <p:nvPr/>
        </p:nvSpPr>
        <p:spPr>
          <a:xfrm>
            <a:off x="2185416" y="5292546"/>
            <a:ext cx="3209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 layers</a:t>
            </a:r>
          </a:p>
          <a:p>
            <a:pPr algn="ctr"/>
            <a:r>
              <a:rPr lang="en-US" dirty="0"/>
              <a:t>10 hidden units per layer</a:t>
            </a:r>
          </a:p>
          <a:p>
            <a:pPr algn="ctr"/>
            <a:r>
              <a:rPr lang="en-US" dirty="0"/>
              <a:t>471 parameters</a:t>
            </a:r>
          </a:p>
          <a:p>
            <a:pPr algn="ctr"/>
            <a:r>
              <a:rPr lang="en-US" dirty="0"/>
              <a:t>161,501 linear regions</a:t>
            </a:r>
          </a:p>
        </p:txBody>
      </p:sp>
    </p:spTree>
    <p:extLst>
      <p:ext uri="{BB962C8B-B14F-4D97-AF65-F5344CB8AC3E}">
        <p14:creationId xmlns:p14="http://schemas.microsoft.com/office/powerpoint/2010/main" val="11929259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7C2A6-141E-DBB8-BF94-944C4F9EC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linear regions per parameter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75F5F7-CB05-A4D2-9C24-D0C61AF0D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4031" y="1741108"/>
            <a:ext cx="9695889" cy="324776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3F5787-3CD7-ADC0-CDA2-51173A10A761}"/>
              </a:ext>
            </a:extLst>
          </p:cNvPr>
          <p:cNvSpPr txBox="1"/>
          <p:nvPr/>
        </p:nvSpPr>
        <p:spPr>
          <a:xfrm>
            <a:off x="2185416" y="5292546"/>
            <a:ext cx="3209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 layers</a:t>
            </a:r>
          </a:p>
          <a:p>
            <a:pPr algn="ctr"/>
            <a:r>
              <a:rPr lang="en-US" dirty="0"/>
              <a:t>10 hidden units per layer</a:t>
            </a:r>
          </a:p>
          <a:p>
            <a:pPr algn="ctr"/>
            <a:r>
              <a:rPr lang="en-US" dirty="0"/>
              <a:t>471 parameters</a:t>
            </a:r>
          </a:p>
          <a:p>
            <a:pPr algn="ctr"/>
            <a:r>
              <a:rPr lang="en-US" dirty="0"/>
              <a:t>161,501 linear regions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29B08FB-9C25-EA31-305D-FC086987D504}"/>
                  </a:ext>
                </a:extLst>
              </p:cNvPr>
              <p:cNvSpPr txBox="1"/>
              <p:nvPr/>
            </p:nvSpPr>
            <p:spPr>
              <a:xfrm>
                <a:off x="7037832" y="5362650"/>
                <a:ext cx="32095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5 layers</a:t>
                </a:r>
              </a:p>
              <a:p>
                <a:pPr algn="ctr"/>
                <a:r>
                  <a:rPr lang="en-US" dirty="0"/>
                  <a:t>50 hidden units per layer</a:t>
                </a:r>
              </a:p>
              <a:p>
                <a:pPr algn="ctr"/>
                <a:r>
                  <a:rPr lang="en-US" dirty="0"/>
                  <a:t>10,801 parameters</a:t>
                </a:r>
              </a:p>
              <a:p>
                <a:pPr algn="ctr"/>
                <a:r>
                  <a:rPr lang="en-US" dirty="0"/>
                  <a:t>&gt;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134</m:t>
                        </m:r>
                      </m:sup>
                    </m:sSup>
                  </m:oMath>
                </a14:m>
                <a:r>
                  <a:rPr lang="en-US" dirty="0"/>
                  <a:t> linear regions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29B08FB-9C25-EA31-305D-FC086987D5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7832" y="5362650"/>
                <a:ext cx="3209544" cy="1200329"/>
              </a:xfrm>
              <a:prstGeom prst="rect">
                <a:avLst/>
              </a:prstGeom>
              <a:blipFill>
                <a:blip r:embed="rId3"/>
                <a:stretch>
                  <a:fillRect t="-2105" b="-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226775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0261-C87D-D5F8-EB16-2B5A2852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vs. Deep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01C1E-3005-B41A-FD56-F8CF219BD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3. Depth efficiency</a:t>
            </a:r>
          </a:p>
          <a:p>
            <a:endParaRPr lang="en-US" dirty="0"/>
          </a:p>
          <a:p>
            <a:r>
              <a:rPr lang="en-US" dirty="0"/>
              <a:t>There are some functions that require a shallow network with exponentially more hidden units than a deep network to achieve an equivalent approximation</a:t>
            </a:r>
          </a:p>
          <a:p>
            <a:endParaRPr lang="en-US" dirty="0"/>
          </a:p>
          <a:p>
            <a:r>
              <a:rPr lang="en-US" dirty="0"/>
              <a:t>This is known as the </a:t>
            </a:r>
            <a:r>
              <a:rPr lang="en-US" dirty="0">
                <a:solidFill>
                  <a:srgbClr val="D18362"/>
                </a:solidFill>
              </a:rPr>
              <a:t>depth efficiency </a:t>
            </a:r>
            <a:r>
              <a:rPr lang="en-US" dirty="0"/>
              <a:t>of deep networks</a:t>
            </a:r>
          </a:p>
          <a:p>
            <a:endParaRPr lang="en-US" dirty="0"/>
          </a:p>
          <a:p>
            <a:r>
              <a:rPr lang="en-US" dirty="0"/>
              <a:t>But do the real-world functions we want to approximate have this property?  Unknown.</a:t>
            </a:r>
          </a:p>
        </p:txBody>
      </p:sp>
    </p:spTree>
    <p:extLst>
      <p:ext uri="{BB962C8B-B14F-4D97-AF65-F5344CB8AC3E}">
        <p14:creationId xmlns:p14="http://schemas.microsoft.com/office/powerpoint/2010/main" val="40771408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0261-C87D-D5F8-EB16-2B5A2852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vs. Deep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01C1E-3005-B41A-FD56-F8CF219BD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4. Large structured networks</a:t>
            </a:r>
          </a:p>
          <a:p>
            <a:endParaRPr lang="en-US" dirty="0"/>
          </a:p>
          <a:p>
            <a:r>
              <a:rPr lang="en-US" sz="2400" dirty="0"/>
              <a:t>Think about images as input – might be 1M pixels</a:t>
            </a:r>
          </a:p>
          <a:p>
            <a:r>
              <a:rPr lang="en-US" sz="2400" dirty="0"/>
              <a:t>Fully connected works not practical</a:t>
            </a:r>
          </a:p>
          <a:p>
            <a:r>
              <a:rPr lang="en-US" sz="2400" dirty="0"/>
              <a:t>Answer is to have weights that only operate locally, and share across image</a:t>
            </a:r>
          </a:p>
          <a:p>
            <a:r>
              <a:rPr lang="en-US" sz="2400" dirty="0"/>
              <a:t>This leads to </a:t>
            </a:r>
            <a:r>
              <a:rPr lang="en-US" sz="2400" dirty="0">
                <a:solidFill>
                  <a:srgbClr val="D18362"/>
                </a:solidFill>
              </a:rPr>
              <a:t>convolutional networks</a:t>
            </a:r>
          </a:p>
          <a:p>
            <a:r>
              <a:rPr lang="en-US" sz="2400" dirty="0"/>
              <a:t>Gradually integrate information from across the image – needs multiple layers</a:t>
            </a:r>
          </a:p>
        </p:txBody>
      </p:sp>
    </p:spTree>
    <p:extLst>
      <p:ext uri="{BB962C8B-B14F-4D97-AF65-F5344CB8AC3E}">
        <p14:creationId xmlns:p14="http://schemas.microsoft.com/office/powerpoint/2010/main" val="2904162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F7ADA2-4202-8F91-AC43-6FF0EF60A6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791"/>
          <a:stretch/>
        </p:blipFill>
        <p:spPr>
          <a:xfrm>
            <a:off x="2582284" y="0"/>
            <a:ext cx="7027431" cy="425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85149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0261-C87D-D5F8-EB16-2B5A2852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vs. Deep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01C1E-3005-B41A-FD56-F8CF219BD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5. Fitting and generalization</a:t>
            </a:r>
          </a:p>
          <a:p>
            <a:endParaRPr lang="en-US" dirty="0"/>
          </a:p>
          <a:p>
            <a:r>
              <a:rPr lang="en-US" dirty="0"/>
              <a:t>Fitting of deep models seems to be easier up to about 20 layers</a:t>
            </a:r>
          </a:p>
          <a:p>
            <a:r>
              <a:rPr lang="en-US" dirty="0"/>
              <a:t>Then needs various tricks to train deeper networks, so (in vanilla form), fitting becomes harder</a:t>
            </a:r>
          </a:p>
          <a:p>
            <a:r>
              <a:rPr lang="en-US" dirty="0"/>
              <a:t>Generalization is good in deep networks. Why?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9778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0261-C87D-D5F8-EB16-2B5A2852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vs. Deep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01C1E-3005-B41A-FD56-F8CF219BD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5. Fitting and generalization</a:t>
            </a:r>
          </a:p>
          <a:p>
            <a:endParaRPr lang="en-US" dirty="0"/>
          </a:p>
          <a:p>
            <a:r>
              <a:rPr lang="en-US" dirty="0"/>
              <a:t>Fitting of deep models seems to be easier up to about 20 layers</a:t>
            </a:r>
          </a:p>
          <a:p>
            <a:r>
              <a:rPr lang="en-US" dirty="0"/>
              <a:t>Then needs various tricks to train deeper networks, so (in vanilla form), fitting becomes harder</a:t>
            </a:r>
          </a:p>
          <a:p>
            <a:r>
              <a:rPr lang="en-US" dirty="0"/>
              <a:t>Generalization is good in deep networks. Why?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9900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B78B4-6905-1122-5117-46564D6F3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we going?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F8465-97E0-2177-6031-F3F1355BA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defined families of very flexible networks that map multiple inputs to multiple outputs</a:t>
            </a:r>
          </a:p>
          <a:p>
            <a:r>
              <a:rPr lang="en-US" dirty="0"/>
              <a:t>Now we need to train them</a:t>
            </a:r>
          </a:p>
          <a:p>
            <a:pPr lvl="1"/>
            <a:r>
              <a:rPr lang="en-US" dirty="0"/>
              <a:t>How to choose loss functions</a:t>
            </a:r>
          </a:p>
          <a:p>
            <a:pPr lvl="1"/>
            <a:r>
              <a:rPr lang="en-US" dirty="0"/>
              <a:t>How to find minima of the loss function</a:t>
            </a:r>
          </a:p>
          <a:p>
            <a:pPr lvl="1"/>
            <a:r>
              <a:rPr lang="en-US" dirty="0"/>
              <a:t>How to do this in particular for deep networks</a:t>
            </a:r>
          </a:p>
          <a:p>
            <a:r>
              <a:rPr lang="en-US" dirty="0"/>
              <a:t>Then we need to test them</a:t>
            </a:r>
          </a:p>
        </p:txBody>
      </p:sp>
    </p:spTree>
    <p:extLst>
      <p:ext uri="{BB962C8B-B14F-4D97-AF65-F5344CB8AC3E}">
        <p14:creationId xmlns:p14="http://schemas.microsoft.com/office/powerpoint/2010/main" val="3121414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F7ADA2-4202-8F91-AC43-6FF0EF60A6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235"/>
          <a:stretch/>
        </p:blipFill>
        <p:spPr>
          <a:xfrm>
            <a:off x="2582284" y="0"/>
            <a:ext cx="70274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32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6FCA0612-81DF-1928-9204-B57F6E9B8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8" y="1681"/>
            <a:ext cx="7070832" cy="685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42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EB79D2-E022-68DF-0421-2020144F2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57" y="0"/>
            <a:ext cx="7062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864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4677</TotalTime>
  <Words>783</Words>
  <Application>Microsoft Office PowerPoint</Application>
  <PresentationFormat>Widescreen</PresentationFormat>
  <Paragraphs>150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-apple-system</vt:lpstr>
      <vt:lpstr>Arial</vt:lpstr>
      <vt:lpstr>Calibri</vt:lpstr>
      <vt:lpstr>Calibri Light</vt:lpstr>
      <vt:lpstr>Cambria Math</vt:lpstr>
      <vt:lpstr>Office Theme</vt:lpstr>
      <vt:lpstr>Deep Neural Networks </vt:lpstr>
      <vt:lpstr>Deep neural networks</vt:lpstr>
      <vt:lpstr>Deep neural networks</vt:lpstr>
      <vt:lpstr>Composing two networks.</vt:lpstr>
      <vt:lpstr>Composing two networks.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“Folding analogy”</vt:lpstr>
      <vt:lpstr>Comparing to shallow with six hidden units</vt:lpstr>
      <vt:lpstr>Composing networks in 2D</vt:lpstr>
      <vt:lpstr>Deep neural networks</vt:lpstr>
      <vt:lpstr>Combine two networks into one</vt:lpstr>
      <vt:lpstr>Create new variables</vt:lpstr>
      <vt:lpstr>Two-layer network</vt:lpstr>
      <vt:lpstr>Two-layer network as one equation</vt:lpstr>
      <vt:lpstr>Networks as composing functions</vt:lpstr>
      <vt:lpstr>Networks as composing functions</vt:lpstr>
      <vt:lpstr>PowerPoint Presentation</vt:lpstr>
      <vt:lpstr>PowerPoint Presentation</vt:lpstr>
      <vt:lpstr>PowerPoint Presentation</vt:lpstr>
      <vt:lpstr>PowerPoint Presentation</vt:lpstr>
      <vt:lpstr>Deep neural networks</vt:lpstr>
      <vt:lpstr>Hyperparameters</vt:lpstr>
      <vt:lpstr>Deep neural networks</vt:lpstr>
      <vt:lpstr>Notation change #1</vt:lpstr>
      <vt:lpstr>Notation change #1</vt:lpstr>
      <vt:lpstr>Notation change #1</vt:lpstr>
      <vt:lpstr>Notation change #2</vt:lpstr>
      <vt:lpstr>Notation change #3</vt:lpstr>
      <vt:lpstr>Notation change #3</vt:lpstr>
      <vt:lpstr>General equations for deep network</vt:lpstr>
      <vt:lpstr>Example</vt:lpstr>
      <vt:lpstr>Deep neural networks</vt:lpstr>
      <vt:lpstr>Shallow vs. deep networks</vt:lpstr>
      <vt:lpstr>Shallow vs. deep networks</vt:lpstr>
      <vt:lpstr>Shallow vs. deep networks</vt:lpstr>
      <vt:lpstr>Number of linear regions per parameter</vt:lpstr>
      <vt:lpstr>Number of linear regions per parameter</vt:lpstr>
      <vt:lpstr>Shallow vs. Deep Networks</vt:lpstr>
      <vt:lpstr>Shallow vs. Deep Networks</vt:lpstr>
      <vt:lpstr>Shallow vs. Deep Networks</vt:lpstr>
      <vt:lpstr>Shallow vs. Deep Networks</vt:lpstr>
      <vt:lpstr>Where are we going?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Prince</dc:creator>
  <cp:lastModifiedBy>Sandesh Kumar</cp:lastModifiedBy>
  <cp:revision>4</cp:revision>
  <dcterms:created xsi:type="dcterms:W3CDTF">2022-10-11T12:24:09Z</dcterms:created>
  <dcterms:modified xsi:type="dcterms:W3CDTF">2024-09-08T08:29:20Z</dcterms:modified>
</cp:coreProperties>
</file>

<file path=docProps/thumbnail.jpeg>
</file>